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0" r:id="rId13"/>
    <p:sldId id="261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256"/>
    <a:srgbClr val="3F8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ooter.png" descr="footer.png"/>
          <p:cNvPicPr>
            <a:picLocks noChangeAspect="1"/>
          </p:cNvPicPr>
          <p:nvPr/>
        </p:nvPicPr>
        <p:blipFill>
          <a:blip r:embed="rId2"/>
          <a:srcRect b="47855"/>
          <a:stretch>
            <a:fillRect/>
          </a:stretch>
        </p:blipFill>
        <p:spPr>
          <a:xfrm>
            <a:off x="-2" y="10609408"/>
            <a:ext cx="24384003" cy="3116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DNLA-show-vegas-Paris-2025-logo2.png" descr="CDNLA-show-vegas-Paris-2025-logo2.png"/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775078" y="4335605"/>
            <a:ext cx="20833844" cy="3457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CDNLA-show-vegas-Paris-2025-logo2.png" descr="CDNLA-show-vegas-Paris-2025-logo2.png"/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775078" y="3700605"/>
            <a:ext cx="20833844" cy="345704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Box 1"/>
          <p:cNvSpPr txBox="1"/>
          <p:nvPr/>
        </p:nvSpPr>
        <p:spPr>
          <a:xfrm>
            <a:off x="1979393" y="7428258"/>
            <a:ext cx="20425214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800" b="1">
                <a:solidFill>
                  <a:srgbClr val="95303F"/>
                </a:solidFill>
              </a:defRPr>
            </a:pPr>
            <a:endParaRPr/>
          </a:p>
          <a:p>
            <a:pPr defTabSz="914400">
              <a:defRPr sz="10000" b="1" i="1">
                <a:solidFill>
                  <a:srgbClr val="DEA452"/>
                </a:solidFill>
              </a:defRPr>
            </a:pPr>
            <a:r>
              <a:t>Thank You for Joining Us!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73797" y="1143259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1"/>
          <p:cNvSpPr txBox="1"/>
          <p:nvPr/>
        </p:nvSpPr>
        <p:spPr>
          <a:xfrm>
            <a:off x="4311586" y="2946225"/>
            <a:ext cx="15760829" cy="3170095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A45C35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I.O. vs. Affiliate</a:t>
            </a:r>
          </a:p>
          <a:p>
            <a:pPr defTabSz="914400">
              <a:defRPr sz="10000" b="1">
                <a:solidFill>
                  <a:srgbClr val="A45C35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Difference?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2"/>
          <p:cNvSpPr txBox="1"/>
          <p:nvPr/>
        </p:nvSpPr>
        <p:spPr>
          <a:xfrm>
            <a:off x="3523573" y="9939405"/>
            <a:ext cx="17484452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4400" dirty="0"/>
              <a:t>Moderator: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 SCHWARTZ </a:t>
            </a:r>
            <a:r>
              <a:rPr lang="en-US" sz="3800" dirty="0"/>
              <a:t>of Executive Ground Transportation</a:t>
            </a:r>
            <a:endParaRPr sz="3800" dirty="0"/>
          </a:p>
        </p:txBody>
      </p:sp>
      <p:sp>
        <p:nvSpPr>
          <p:cNvPr id="157" name="Platinum Sponsors"/>
          <p:cNvSpPr txBox="1"/>
          <p:nvPr/>
        </p:nvSpPr>
        <p:spPr>
          <a:xfrm>
            <a:off x="14908215" y="15110560"/>
            <a:ext cx="475316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FAFFFF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58" name="Buffalo-Limo-Logo-17-logo-tag-white.ai" descr="Buffalo-Limo-Logo-17-logo-tag-white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896329" y="14523984"/>
            <a:ext cx="1909822" cy="154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DNLA-show-vegas-Paris-2025-logo2.png" descr="CDNLA-show-vegas-Paris-2025-logo2.png"/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CDNLA-show-vegas-Paris-2025-logo2.png" descr="CDNLA-show-vegas-Paris-2025-logo2.png"/>
          <p:cNvPicPr>
            <a:picLocks noChangeAspect="1"/>
          </p:cNvPicPr>
          <p:nvPr/>
        </p:nvPicPr>
        <p:blipFill>
          <a:blip r:embed="rId4"/>
          <a:srcRect t="8516" b="8516"/>
          <a:stretch>
            <a:fillRect/>
          </a:stretch>
        </p:blipFill>
        <p:spPr>
          <a:xfrm>
            <a:off x="7494331" y="14760721"/>
            <a:ext cx="6481762" cy="107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ounded Rectangle"/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87BE0D1-37D8-4EA5-879E-3C8D267BA008}"/>
              </a:ext>
            </a:extLst>
          </p:cNvPr>
          <p:cNvSpPr txBox="1"/>
          <p:nvPr/>
        </p:nvSpPr>
        <p:spPr>
          <a:xfrm>
            <a:off x="4145038" y="7457843"/>
            <a:ext cx="16241519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DIDOMENICO </a:t>
            </a:r>
            <a:r>
              <a:rPr lang="en-US" sz="3800" dirty="0"/>
              <a:t>of Showtime Transportation of Tampa</a:t>
            </a:r>
          </a:p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 ERLICH </a:t>
            </a:r>
            <a:r>
              <a:rPr lang="en-US" sz="3800" dirty="0"/>
              <a:t>of Europe Limousine</a:t>
            </a:r>
          </a:p>
          <a:p>
            <a:pPr defTabSz="914400">
              <a:defRPr sz="6000" b="1" i="1">
                <a:solidFill>
                  <a:srgbClr val="294A80"/>
                </a:solidFill>
              </a:defRPr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JASON JANOWITZ </a:t>
            </a:r>
            <a:r>
              <a:rPr lang="en-US" sz="3800" dirty="0"/>
              <a:t>of Larry’s Private Car and Limousine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B67B4-A1A7-48FD-81CD-42741F0EAA2E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4" name="Platinum Sponsors">
              <a:extLst>
                <a:ext uri="{FF2B5EF4-FFF2-40B4-BE49-F238E27FC236}">
                  <a16:creationId xmlns:a16="http://schemas.microsoft.com/office/drawing/2014/main" id="{D8BB4FCE-4DAA-439D-BDFF-16D41F1B2ABC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5" name="Picture 14" descr="A black and white logo&#10;&#10;Description automatically generated">
              <a:extLst>
                <a:ext uri="{FF2B5EF4-FFF2-40B4-BE49-F238E27FC236}">
                  <a16:creationId xmlns:a16="http://schemas.microsoft.com/office/drawing/2014/main" id="{AA61B54C-5C12-4325-B999-D64636C1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"/>
          <p:cNvSpPr txBox="1"/>
          <p:nvPr/>
        </p:nvSpPr>
        <p:spPr>
          <a:xfrm>
            <a:off x="4311586" y="1679749"/>
            <a:ext cx="15760829" cy="313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0000" b="1">
                <a:solidFill>
                  <a:srgbClr val="A45C35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Thank You to Our Sponsor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7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CDNLA-show-vegas-Paris-2025-logo2.png" descr="CDNLA-show-vegas-Paris-2025-logo2.png"/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CEC3C8-2A3F-4D58-A386-67E4B1BE293F}"/>
              </a:ext>
            </a:extLst>
          </p:cNvPr>
          <p:cNvGrpSpPr/>
          <p:nvPr/>
        </p:nvGrpSpPr>
        <p:grpSpPr>
          <a:xfrm>
            <a:off x="4934876" y="5183107"/>
            <a:ext cx="15821181" cy="4875435"/>
            <a:chOff x="4532540" y="5373584"/>
            <a:chExt cx="15821181" cy="4875435"/>
          </a:xfrm>
        </p:grpSpPr>
        <p:pic>
          <p:nvPicPr>
            <p:cNvPr id="7" name="Buffalo-Limo-Logo-17-logo-tag-BW.png" descr="Buffalo-Limo-Logo-17-logo-tag-BW.png">
              <a:extLst>
                <a:ext uri="{FF2B5EF4-FFF2-40B4-BE49-F238E27FC236}">
                  <a16:creationId xmlns:a16="http://schemas.microsoft.com/office/drawing/2014/main" id="{E151026C-24BA-4BC4-9687-0549C79DF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900" r="8899"/>
            <a:stretch>
              <a:fillRect/>
            </a:stretch>
          </p:blipFill>
          <p:spPr>
            <a:xfrm>
              <a:off x="4532540" y="6393972"/>
              <a:ext cx="4753160" cy="38550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" name="Coffee Sponsor">
              <a:extLst>
                <a:ext uri="{FF2B5EF4-FFF2-40B4-BE49-F238E27FC236}">
                  <a16:creationId xmlns:a16="http://schemas.microsoft.com/office/drawing/2014/main" id="{4E6D1213-2E64-4F45-BD68-CC0E47AE53F0}"/>
                </a:ext>
              </a:extLst>
            </p:cNvPr>
            <p:cNvSpPr txBox="1"/>
            <p:nvPr/>
          </p:nvSpPr>
          <p:spPr>
            <a:xfrm>
              <a:off x="4532540" y="5373584"/>
              <a:ext cx="4753159" cy="558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3000" b="1" i="1">
                  <a:solidFill>
                    <a:srgbClr val="223D69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dirty="0"/>
                <a:t>Coffee Sponsor</a:t>
              </a:r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D2CD13D-FFE2-4A18-80A7-2BDA65802684}"/>
                </a:ext>
              </a:extLst>
            </p:cNvPr>
            <p:cNvSpPr/>
            <p:nvPr/>
          </p:nvSpPr>
          <p:spPr>
            <a:xfrm flipV="1">
              <a:off x="11789663" y="6441086"/>
              <a:ext cx="1" cy="3098705"/>
            </a:xfrm>
            <a:prstGeom prst="line">
              <a:avLst/>
            </a:prstGeom>
            <a:ln w="50800">
              <a:solidFill>
                <a:srgbClr val="D5D5D5"/>
              </a:solidFill>
              <a:miter lim="400000"/>
            </a:ln>
          </p:spPr>
          <p:txBody>
            <a:bodyPr lIns="45718" tIns="45718" rIns="45718" bIns="45718"/>
            <a:lstStyle/>
            <a:p>
              <a:endParaRPr dirty="0"/>
            </a:p>
          </p:txBody>
        </p:sp>
        <p:sp>
          <p:nvSpPr>
            <p:cNvPr id="10" name="Audio Visual Co-Sponsors">
              <a:extLst>
                <a:ext uri="{FF2B5EF4-FFF2-40B4-BE49-F238E27FC236}">
                  <a16:creationId xmlns:a16="http://schemas.microsoft.com/office/drawing/2014/main" id="{6F0126DA-3372-4B1F-A3DF-E4ED13742810}"/>
                </a:ext>
              </a:extLst>
            </p:cNvPr>
            <p:cNvSpPr txBox="1"/>
            <p:nvPr/>
          </p:nvSpPr>
          <p:spPr>
            <a:xfrm>
              <a:off x="14574558" y="5373584"/>
              <a:ext cx="5276902" cy="558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3000" b="1" i="1">
                  <a:solidFill>
                    <a:srgbClr val="223D69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dirty="0"/>
                <a:t>Audio Visual 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9779A40E-4B25-4E03-8A9C-669939BAF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5182" y="6950312"/>
              <a:ext cx="6328539" cy="274236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"/>
          <p:cNvSpPr txBox="1"/>
          <p:nvPr/>
        </p:nvSpPr>
        <p:spPr>
          <a:xfrm>
            <a:off x="4105026" y="2553761"/>
            <a:ext cx="15760832" cy="1415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DEFINITIONS</a:t>
            </a:r>
            <a:endParaRPr lang="en-US" sz="86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2"/>
          <p:cNvSpPr txBox="1"/>
          <p:nvPr/>
        </p:nvSpPr>
        <p:spPr>
          <a:xfrm>
            <a:off x="5075853" y="4028883"/>
            <a:ext cx="17728163" cy="3116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857250" marR="0" lvl="0" indent="-109728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Affiliate</a:t>
            </a:r>
            <a:endParaRPr lang="en-US" sz="7000" dirty="0"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857250" marR="0" lvl="0" indent="-109728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Independent Operator aka I.O. (or I/O)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172" name="footer.png" descr="footer.png"/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/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/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758C69-CAE9-46AF-A81B-9CC278544154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6D4DC86C-C12F-41E2-8059-13D484C8EC0A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C6300FAA-26F7-4F3F-8730-947E49D9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7123C4-8F79-7CC7-757F-F37AA763E855}"/>
              </a:ext>
            </a:extLst>
          </p:cNvPr>
          <p:cNvCxnSpPr>
            <a:cxnSpLocks/>
          </p:cNvCxnSpPr>
          <p:nvPr/>
        </p:nvCxnSpPr>
        <p:spPr>
          <a:xfrm>
            <a:off x="4105026" y="3915741"/>
            <a:ext cx="19584103" cy="22131"/>
          </a:xfrm>
          <a:prstGeom prst="line">
            <a:avLst/>
          </a:prstGeom>
          <a:ln w="19050" cap="flat" cmpd="sng" algn="ctr">
            <a:solidFill>
              <a:srgbClr val="3F83A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EC5A2-FAD8-A605-287E-048757A9A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">
            <a:extLst>
              <a:ext uri="{FF2B5EF4-FFF2-40B4-BE49-F238E27FC236}">
                <a16:creationId xmlns:a16="http://schemas.microsoft.com/office/drawing/2014/main" id="{50211AEC-0287-F7E4-4817-16F5476914A2}"/>
              </a:ext>
            </a:extLst>
          </p:cNvPr>
          <p:cNvSpPr txBox="1"/>
          <p:nvPr/>
        </p:nvSpPr>
        <p:spPr>
          <a:xfrm>
            <a:off x="3430177" y="1747409"/>
            <a:ext cx="15760832" cy="1415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USING WHICH </a:t>
            </a:r>
            <a:r>
              <a:rPr lang="en-US" sz="86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</a:t>
            </a:r>
            <a:r>
              <a:rPr lang="en-US" sz="8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NE?</a:t>
            </a:r>
            <a:endParaRPr lang="en-US" sz="86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2">
            <a:extLst>
              <a:ext uri="{FF2B5EF4-FFF2-40B4-BE49-F238E27FC236}">
                <a16:creationId xmlns:a16="http://schemas.microsoft.com/office/drawing/2014/main" id="{8D0A71F1-76D0-7B66-DE75-0C060A5AAD90}"/>
              </a:ext>
            </a:extLst>
          </p:cNvPr>
          <p:cNvSpPr txBox="1"/>
          <p:nvPr/>
        </p:nvSpPr>
        <p:spPr>
          <a:xfrm>
            <a:off x="6464912" y="3628280"/>
            <a:ext cx="12726097" cy="509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857250" marR="0" lvl="0" indent="-109728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57250" marR="0" lvl="0" indent="-109728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Sourcing</a:t>
            </a:r>
          </a:p>
          <a:p>
            <a:pPr marL="857250" marR="0" lvl="0" indent="-109728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57250" marR="0" lvl="0" indent="-1097280" algn="l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C302CC4C-FCA6-3910-9031-A37D9C82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DDB7C9B5-DDBD-60F8-B2B7-DB9EE78AB468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204D33D0-E21F-4FA8-9936-0767E2F4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61634FE-5697-4577-A579-06FC3B89B136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3AAF0BF9-708B-4FD6-B463-FC4024355E3D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FF14CDAC-8703-4E92-A0F5-24A770404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87A7BC-497B-CC3E-0AA6-89EAD06CFAB6}"/>
              </a:ext>
            </a:extLst>
          </p:cNvPr>
          <p:cNvCxnSpPr>
            <a:cxnSpLocks/>
          </p:cNvCxnSpPr>
          <p:nvPr/>
        </p:nvCxnSpPr>
        <p:spPr>
          <a:xfrm>
            <a:off x="3430177" y="3125855"/>
            <a:ext cx="20258952" cy="0"/>
          </a:xfrm>
          <a:prstGeom prst="line">
            <a:avLst/>
          </a:prstGeom>
          <a:ln w="19050" cap="flat" cmpd="sng" algn="ctr">
            <a:solidFill>
              <a:srgbClr val="3F83A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337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7EA83-5D93-A1FD-DC0D-739AF6F8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">
            <a:extLst>
              <a:ext uri="{FF2B5EF4-FFF2-40B4-BE49-F238E27FC236}">
                <a16:creationId xmlns:a16="http://schemas.microsoft.com/office/drawing/2014/main" id="{5B366FD2-9CA9-8B2F-5876-856A9559E80F}"/>
              </a:ext>
            </a:extLst>
          </p:cNvPr>
          <p:cNvSpPr txBox="1"/>
          <p:nvPr/>
        </p:nvSpPr>
        <p:spPr>
          <a:xfrm>
            <a:off x="3577780" y="1538264"/>
            <a:ext cx="15760832" cy="1415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PROCESS</a:t>
            </a:r>
            <a:endParaRPr lang="en-US" sz="86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2">
            <a:extLst>
              <a:ext uri="{FF2B5EF4-FFF2-40B4-BE49-F238E27FC236}">
                <a16:creationId xmlns:a16="http://schemas.microsoft.com/office/drawing/2014/main" id="{8A0F15FD-2C58-44A3-98EE-936BF01ACC3D}"/>
              </a:ext>
            </a:extLst>
          </p:cNvPr>
          <p:cNvSpPr txBox="1"/>
          <p:nvPr/>
        </p:nvSpPr>
        <p:spPr>
          <a:xfrm>
            <a:off x="5503163" y="3395661"/>
            <a:ext cx="12726097" cy="6709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857250" marR="0" lvl="0" indent="-1097280" algn="l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Onboarding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57250" marR="0" lvl="0" indent="-1097280" algn="l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Quality Control/Failures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57250" marR="0" lvl="0" indent="-1097280" algn="l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Legal </a:t>
            </a:r>
            <a:r>
              <a:rPr lang="en-US" sz="7000" dirty="0">
                <a:latin typeface="Arial Rounded MT Bold" panose="020F07040305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</a:t>
            </a: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tuff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57250" marR="0" lvl="0" indent="-1097280" algn="l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Dispatch Technique</a:t>
            </a:r>
          </a:p>
          <a:p>
            <a:pPr marL="857250" marR="0" lvl="0" indent="-1097280" algn="l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7000" dirty="0">
                <a:latin typeface="Arial Rounded MT Bold" panose="020F07040305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Insurance</a:t>
            </a: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82A42598-2F67-1880-1D09-0BEC472C0F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B742FACE-11CB-D621-517A-1C58D228200E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7FA83BBD-357E-CB34-C3C0-CC41E992A9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2B63EE4-B686-4D9B-B513-2B0C03827554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B41F189D-154C-418C-8813-657ADF0BC5A2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6330F680-AAAC-40D9-BDF1-A2EE8EAE2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35F6DE-7905-6EE9-7DC1-3E28824E66F0}"/>
              </a:ext>
            </a:extLst>
          </p:cNvPr>
          <p:cNvCxnSpPr>
            <a:cxnSpLocks/>
          </p:cNvCxnSpPr>
          <p:nvPr/>
        </p:nvCxnSpPr>
        <p:spPr>
          <a:xfrm>
            <a:off x="3577780" y="2954032"/>
            <a:ext cx="20258952" cy="0"/>
          </a:xfrm>
          <a:prstGeom prst="line">
            <a:avLst/>
          </a:prstGeom>
          <a:ln w="19050" cap="flat" cmpd="sng" algn="ctr">
            <a:solidFill>
              <a:srgbClr val="3F83A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643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B7CC1-EA6C-6F01-4E8B-F58B7DD6F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">
            <a:extLst>
              <a:ext uri="{FF2B5EF4-FFF2-40B4-BE49-F238E27FC236}">
                <a16:creationId xmlns:a16="http://schemas.microsoft.com/office/drawing/2014/main" id="{0FDD07E7-96F5-1338-6716-BA6C6587B397}"/>
              </a:ext>
            </a:extLst>
          </p:cNvPr>
          <p:cNvSpPr txBox="1"/>
          <p:nvPr/>
        </p:nvSpPr>
        <p:spPr>
          <a:xfrm>
            <a:off x="4311583" y="1857741"/>
            <a:ext cx="15760832" cy="1415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6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TECHNOLOGY</a:t>
            </a:r>
            <a:endParaRPr lang="en-US" sz="86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TextBox 2">
            <a:extLst>
              <a:ext uri="{FF2B5EF4-FFF2-40B4-BE49-F238E27FC236}">
                <a16:creationId xmlns:a16="http://schemas.microsoft.com/office/drawing/2014/main" id="{46574949-4432-576E-70EB-3F813AE2258B}"/>
              </a:ext>
            </a:extLst>
          </p:cNvPr>
          <p:cNvSpPr txBox="1"/>
          <p:nvPr/>
        </p:nvSpPr>
        <p:spPr>
          <a:xfrm>
            <a:off x="5503163" y="3273509"/>
            <a:ext cx="12726097" cy="6348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857250" marR="0" lvl="0" indent="-109728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Software</a:t>
            </a:r>
          </a:p>
          <a:p>
            <a:pPr marL="857250" marR="0" lvl="0" indent="-109728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Driver Apps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57250" marR="0" lvl="0" indent="-109728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Cameras/Metrics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57250" indent="-109728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GPS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07A4C9C7-FDD0-D8B8-8CE5-37AE4123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BF45EE2A-92AE-3987-346A-EC380320AB94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321E0F73-2A0A-4E3B-0AD0-F67036EE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96A283-2CA8-407B-8082-FBDBFA3807CF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B5BABDA5-75C8-471E-B156-B375A9E53132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F62C6AF2-2928-4D4E-AEE3-CC0F76D1D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BDEB46-90F6-5948-B141-D8FD0A5B051C}"/>
              </a:ext>
            </a:extLst>
          </p:cNvPr>
          <p:cNvCxnSpPr>
            <a:cxnSpLocks/>
          </p:cNvCxnSpPr>
          <p:nvPr/>
        </p:nvCxnSpPr>
        <p:spPr>
          <a:xfrm>
            <a:off x="4311583" y="3219721"/>
            <a:ext cx="19377546" cy="0"/>
          </a:xfrm>
          <a:prstGeom prst="line">
            <a:avLst/>
          </a:prstGeom>
          <a:ln w="19050" cap="flat" cmpd="sng" algn="ctr">
            <a:solidFill>
              <a:srgbClr val="3F83A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5592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787D9-1661-7393-A694-105770AB0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footer.png" descr="footer.png">
            <a:extLst>
              <a:ext uri="{FF2B5EF4-FFF2-40B4-BE49-F238E27FC236}">
                <a16:creationId xmlns:a16="http://schemas.microsoft.com/office/drawing/2014/main" id="{DDE06CB6-3276-C7EA-67AC-61378803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>
            <a:extLst>
              <a:ext uri="{FF2B5EF4-FFF2-40B4-BE49-F238E27FC236}">
                <a16:creationId xmlns:a16="http://schemas.microsoft.com/office/drawing/2014/main" id="{188E583F-6DFE-C001-9D25-8CD3C1F899BE}"/>
              </a:ext>
            </a:extLst>
          </p:cNvPr>
          <p:cNvSpPr/>
          <p:nvPr/>
        </p:nvSpPr>
        <p:spPr>
          <a:xfrm>
            <a:off x="19191009" y="11358540"/>
            <a:ext cx="4498120" cy="1902662"/>
          </a:xfrm>
          <a:prstGeom prst="roundRect">
            <a:avLst>
              <a:gd name="adj" fmla="val 11571"/>
            </a:avLst>
          </a:prstGeom>
          <a:solidFill>
            <a:srgbClr val="FFFFFF"/>
          </a:solidFill>
          <a:ln w="25400">
            <a:solidFill>
              <a:srgbClr val="000000"/>
            </a:solidFill>
          </a:ln>
          <a:effectLst>
            <a:outerShdw blurRad="139700" dist="25400" dir="2856093" rotWithShape="0">
              <a:srgbClr val="5D5D5D">
                <a:alpha val="47862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6" name="CDNLA-show-vegas-Paris-2025-logo2.png" descr="CDNLA-show-vegas-Paris-2025-logo2.png">
            <a:extLst>
              <a:ext uri="{FF2B5EF4-FFF2-40B4-BE49-F238E27FC236}">
                <a16:creationId xmlns:a16="http://schemas.microsoft.com/office/drawing/2014/main" id="{99DC81BC-34BC-DDC4-BDB8-0509AB3E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16" b="8516"/>
          <a:stretch>
            <a:fillRect/>
          </a:stretch>
        </p:blipFill>
        <p:spPr>
          <a:xfrm>
            <a:off x="1403260" y="11374870"/>
            <a:ext cx="8199807" cy="1360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E6AB965-4400-4A35-8CEC-708531C2D169}"/>
              </a:ext>
            </a:extLst>
          </p:cNvPr>
          <p:cNvGrpSpPr/>
          <p:nvPr/>
        </p:nvGrpSpPr>
        <p:grpSpPr>
          <a:xfrm>
            <a:off x="19338612" y="11839138"/>
            <a:ext cx="4202914" cy="941466"/>
            <a:chOff x="19191009" y="11839138"/>
            <a:chExt cx="4202914" cy="941466"/>
          </a:xfrm>
        </p:grpSpPr>
        <p:sp>
          <p:nvSpPr>
            <p:cNvPr id="10" name="Platinum Sponsors">
              <a:extLst>
                <a:ext uri="{FF2B5EF4-FFF2-40B4-BE49-F238E27FC236}">
                  <a16:creationId xmlns:a16="http://schemas.microsoft.com/office/drawing/2014/main" id="{9E97317C-EF4C-4D22-BA23-33A7085B4A50}"/>
                </a:ext>
              </a:extLst>
            </p:cNvPr>
            <p:cNvSpPr txBox="1"/>
            <p:nvPr/>
          </p:nvSpPr>
          <p:spPr>
            <a:xfrm>
              <a:off x="19191009" y="11904632"/>
              <a:ext cx="2030300" cy="8104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2300" b="1" i="1">
                  <a:solidFill>
                    <a:srgbClr val="294A80"/>
                  </a:solidFill>
                  <a:latin typeface="Lato-Black"/>
                  <a:ea typeface="Lato-Black"/>
                  <a:cs typeface="Lato-Black"/>
                  <a:sym typeface="Lato-Black"/>
                </a:defRPr>
              </a:lvl1pPr>
            </a:lstStyle>
            <a:p>
              <a:r>
                <a:rPr lang="en-US" dirty="0"/>
                <a:t>Audio Visual</a:t>
              </a:r>
              <a:r>
                <a:rPr dirty="0"/>
                <a:t> </a:t>
              </a:r>
              <a:endParaRPr lang="en-US" dirty="0"/>
            </a:p>
            <a:p>
              <a:r>
                <a:rPr dirty="0"/>
                <a:t>Sponsor</a:t>
              </a:r>
            </a:p>
          </p:txBody>
        </p:sp>
        <p:pic>
          <p:nvPicPr>
            <p:cNvPr id="11" name="Picture 10" descr="A black and white logo&#10;&#10;Description automatically generated">
              <a:extLst>
                <a:ext uri="{FF2B5EF4-FFF2-40B4-BE49-F238E27FC236}">
                  <a16:creationId xmlns:a16="http://schemas.microsoft.com/office/drawing/2014/main" id="{172E4827-38BF-49D7-A1A0-C18F6F8F6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1309" y="11839138"/>
              <a:ext cx="2172614" cy="94146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5A8029-BCDB-A470-DB0D-BC486D571AF9}"/>
              </a:ext>
            </a:extLst>
          </p:cNvPr>
          <p:cNvSpPr txBox="1"/>
          <p:nvPr/>
        </p:nvSpPr>
        <p:spPr>
          <a:xfrm>
            <a:off x="4082520" y="2430743"/>
            <a:ext cx="15760832" cy="1415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A45C35"/>
                </a:solidFill>
              </a:defRPr>
            </a:lvl1pPr>
          </a:lstStyle>
          <a:p>
            <a:r>
              <a:rPr lang="en-US" sz="86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RECONCILIATION</a:t>
            </a:r>
            <a:endParaRPr lang="en-US" sz="86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A33FD-7D86-86E9-1A32-4388DC5EDC8B}"/>
              </a:ext>
            </a:extLst>
          </p:cNvPr>
          <p:cNvSpPr txBox="1"/>
          <p:nvPr/>
        </p:nvSpPr>
        <p:spPr>
          <a:xfrm>
            <a:off x="5599886" y="3905865"/>
            <a:ext cx="15760832" cy="318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857250" marR="0" lvl="0" indent="-109728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The Trip </a:t>
            </a:r>
            <a:r>
              <a:rPr lang="en-US" sz="7000" dirty="0"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Is Over, Now What?</a:t>
            </a:r>
          </a:p>
          <a:p>
            <a:pPr marL="857250" marR="0" lvl="0" indent="-109728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7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Payment Terms</a:t>
            </a:r>
            <a:endParaRPr lang="en-US" sz="7000" dirty="0">
              <a:effectLst/>
              <a:latin typeface="Arial Rounded MT Bold" panose="020F0704030504030204" pitchFamily="34" charset="0"/>
              <a:ea typeface="Aptos" panose="020B00040202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62924D-F496-2A27-3438-E26EE74E4390}"/>
              </a:ext>
            </a:extLst>
          </p:cNvPr>
          <p:cNvCxnSpPr>
            <a:cxnSpLocks/>
          </p:cNvCxnSpPr>
          <p:nvPr/>
        </p:nvCxnSpPr>
        <p:spPr>
          <a:xfrm>
            <a:off x="4082520" y="3792723"/>
            <a:ext cx="19584103" cy="22131"/>
          </a:xfrm>
          <a:prstGeom prst="line">
            <a:avLst/>
          </a:prstGeom>
          <a:ln w="19050" cap="flat" cmpd="sng" algn="ctr">
            <a:solidFill>
              <a:srgbClr val="3F83A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365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"/>
          <p:cNvSpPr txBox="1"/>
          <p:nvPr/>
        </p:nvSpPr>
        <p:spPr>
          <a:xfrm>
            <a:off x="-1262914" y="1554939"/>
            <a:ext cx="15760829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9000" b="1">
                <a:solidFill>
                  <a:srgbClr val="294A80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Know How</a:t>
            </a:r>
          </a:p>
          <a:p>
            <a:pPr defTabSz="914400">
              <a:lnSpc>
                <a:spcPct val="90000"/>
              </a:lnSpc>
              <a:defRPr sz="9000" b="1">
                <a:solidFill>
                  <a:srgbClr val="294A80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Did! </a:t>
            </a:r>
          </a:p>
        </p:txBody>
      </p:sp>
      <p:pic>
        <p:nvPicPr>
          <p:cNvPr id="179" name="CDNLA-Shop-App.png" descr="CDNLA-Shop-App.png"/>
          <p:cNvPicPr>
            <a:picLocks noChangeAspect="1"/>
          </p:cNvPicPr>
          <p:nvPr/>
        </p:nvPicPr>
        <p:blipFill>
          <a:blip r:embed="rId2"/>
          <a:srcRect t="1705" b="1705"/>
          <a:stretch>
            <a:fillRect/>
          </a:stretch>
        </p:blipFill>
        <p:spPr>
          <a:xfrm>
            <a:off x="8308717" y="243278"/>
            <a:ext cx="19510798" cy="12560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OS-icon-cd-nla-shows-1024x1024.png" descr="IOS-icon-cd-nla-shows-1024x10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564" y="8884032"/>
            <a:ext cx="2501562" cy="250156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7000" b="1">
                <a:solidFill>
                  <a:srgbClr val="A45C35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Survey</a:t>
            </a:r>
          </a:p>
        </p:txBody>
      </p:sp>
      <p:pic>
        <p:nvPicPr>
          <p:cNvPr id="182" name="footer.png" descr="footer.png"/>
          <p:cNvPicPr>
            <a:picLocks noChangeAspect="1"/>
          </p:cNvPicPr>
          <p:nvPr/>
        </p:nvPicPr>
        <p:blipFill>
          <a:blip r:embed="rId4"/>
          <a:srcRect t="3559" b="58691"/>
          <a:stretch>
            <a:fillRect/>
          </a:stretch>
        </p:blipFill>
        <p:spPr>
          <a:xfrm>
            <a:off x="-2" y="11469851"/>
            <a:ext cx="24384003" cy="225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Educational Survey QR Code.png" descr="Educational Survey QR Co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300" y="5951809"/>
            <a:ext cx="5486401" cy="5486401"/>
          </a:xfrm>
          <a:prstGeom prst="rect">
            <a:avLst/>
          </a:prstGeom>
          <a:ln w="50800">
            <a:solidFill>
              <a:srgbClr val="A7A7A7"/>
            </a:solidFill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622A76-50EA-431A-9FC6-1803904DFE40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customXml/itemProps2.xml><?xml version="1.0" encoding="utf-8"?>
<ds:datastoreItem xmlns:ds="http://schemas.openxmlformats.org/officeDocument/2006/customXml" ds:itemID="{20E45ABB-BA2F-4843-B3C5-03119C25C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2D7C6F-B122-4C0F-A0C1-48517C8760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145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 Rounded MT Bold</vt:lpstr>
      <vt:lpstr>Helvetica Neue</vt:lpstr>
      <vt:lpstr>Helvetica Neue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Sharenow</dc:creator>
  <cp:lastModifiedBy>Susan Rose</cp:lastModifiedBy>
  <cp:revision>6</cp:revision>
  <dcterms:modified xsi:type="dcterms:W3CDTF">2025-02-20T18:09:12Z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